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2" r:id="rId16"/>
    <p:sldId id="273" r:id="rId17"/>
    <p:sldId id="274" r:id="rId18"/>
    <p:sldId id="275" r:id="rId19"/>
    <p:sldId id="276"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5" d="100"/>
          <a:sy n="75" d="100"/>
        </p:scale>
        <p:origin x="366"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DABD32D-7159-4C86-9E43-D211DE9F6622}" type="datetimeFigureOut">
              <a:rPr lang="en-US" smtClean="0"/>
              <a:t>11/28/2017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A43E491-4B1F-4CBB-86CF-95BE2DE36613}" type="slidenum">
              <a:rPr lang="en-US" smtClean="0"/>
              <a:t>‹#›</a:t>
            </a:fld>
            <a:endParaRPr lang="en-US" dirty="0"/>
          </a:p>
        </p:txBody>
      </p:sp>
    </p:spTree>
    <p:extLst>
      <p:ext uri="{BB962C8B-B14F-4D97-AF65-F5344CB8AC3E}">
        <p14:creationId xmlns:p14="http://schemas.microsoft.com/office/powerpoint/2010/main" val="3534404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Counting children and taking roll call whenever</a:t>
            </a:r>
            <a:r>
              <a:rPr lang="en-US" baseline="0" dirty="0" smtClean="0"/>
              <a:t> children transition in and out of classrooms or building and on all transitions related to off-site field trips</a:t>
            </a:r>
            <a:endParaRPr lang="en-US" dirty="0"/>
          </a:p>
        </p:txBody>
      </p:sp>
      <p:sp>
        <p:nvSpPr>
          <p:cNvPr id="4" name="Slide Number Placeholder 3"/>
          <p:cNvSpPr>
            <a:spLocks noGrp="1"/>
          </p:cNvSpPr>
          <p:nvPr>
            <p:ph type="sldNum" sz="quarter" idx="10"/>
          </p:nvPr>
        </p:nvSpPr>
        <p:spPr/>
        <p:txBody>
          <a:bodyPr/>
          <a:lstStyle/>
          <a:p>
            <a:fld id="{5A43E491-4B1F-4CBB-86CF-95BE2DE36613}" type="slidenum">
              <a:rPr lang="en-US" smtClean="0"/>
              <a:t>13</a:t>
            </a:fld>
            <a:endParaRPr lang="en-US" dirty="0"/>
          </a:p>
        </p:txBody>
      </p:sp>
    </p:spTree>
    <p:extLst>
      <p:ext uri="{BB962C8B-B14F-4D97-AF65-F5344CB8AC3E}">
        <p14:creationId xmlns:p14="http://schemas.microsoft.com/office/powerpoint/2010/main" val="183691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11/28/2017</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11/28/2017</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11/28/2017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11/28/2017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11/28/2017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11/28/2017</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11/28/2017</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11/28/2017</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Active supervision</a:t>
            </a:r>
            <a:endParaRPr lang="en-US" dirty="0"/>
          </a:p>
        </p:txBody>
      </p:sp>
      <p:sp>
        <p:nvSpPr>
          <p:cNvPr id="3" name="Subtitle 2"/>
          <p:cNvSpPr>
            <a:spLocks noGrp="1"/>
          </p:cNvSpPr>
          <p:nvPr>
            <p:ph type="subTitle" idx="1"/>
          </p:nvPr>
        </p:nvSpPr>
        <p:spPr/>
        <p:txBody>
          <a:bodyPr/>
          <a:lstStyle/>
          <a:p>
            <a:r>
              <a:rPr lang="en-US" dirty="0" smtClean="0"/>
              <a:t>Mary dowling</a:t>
            </a:r>
            <a:endParaRPr lang="en-US" dirty="0"/>
          </a:p>
        </p:txBody>
      </p:sp>
    </p:spTree>
    <p:extLst>
      <p:ext uri="{BB962C8B-B14F-4D97-AF65-F5344CB8AC3E}">
        <p14:creationId xmlns:p14="http://schemas.microsoft.com/office/powerpoint/2010/main" val="1891854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re-k classroom"/>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9761" r="976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37881" y="457200"/>
            <a:ext cx="3580315" cy="1196670"/>
          </a:xfrm>
        </p:spPr>
        <p:txBody>
          <a:bodyPr>
            <a:noAutofit/>
          </a:bodyPr>
          <a:lstStyle/>
          <a:p>
            <a:r>
              <a:rPr lang="en-US" sz="2800" dirty="0" smtClean="0"/>
              <a:t>Set up the environment</a:t>
            </a:r>
            <a:endParaRPr lang="en-US" sz="2800" dirty="0"/>
          </a:p>
        </p:txBody>
      </p:sp>
      <p:sp>
        <p:nvSpPr>
          <p:cNvPr id="7" name="Content Placeholder 6"/>
          <p:cNvSpPr>
            <a:spLocks noGrp="1"/>
          </p:cNvSpPr>
          <p:nvPr>
            <p:ph type="body" sz="half" idx="2"/>
          </p:nvPr>
        </p:nvSpPr>
        <p:spPr/>
        <p:txBody>
          <a:bodyPr>
            <a:normAutofit/>
          </a:bodyPr>
          <a:lstStyle/>
          <a:p>
            <a:r>
              <a:rPr lang="en-US" sz="2800" dirty="0" smtClean="0"/>
              <a:t>Unobstructed sightlines</a:t>
            </a:r>
          </a:p>
          <a:p>
            <a:r>
              <a:rPr lang="en-US" sz="2800" dirty="0" smtClean="0"/>
              <a:t>Child-sized furniture</a:t>
            </a:r>
          </a:p>
          <a:p>
            <a:r>
              <a:rPr lang="en-US" sz="2800" dirty="0" smtClean="0"/>
              <a:t>Free of clutter</a:t>
            </a:r>
          </a:p>
          <a:p>
            <a:r>
              <a:rPr lang="en-US" sz="2800" dirty="0" smtClean="0"/>
              <a:t>Clear pathways</a:t>
            </a:r>
            <a:endParaRPr lang="en-US" sz="2800" dirty="0"/>
          </a:p>
        </p:txBody>
      </p:sp>
    </p:spTree>
    <p:extLst>
      <p:ext uri="{BB962C8B-B14F-4D97-AF65-F5344CB8AC3E}">
        <p14:creationId xmlns:p14="http://schemas.microsoft.com/office/powerpoint/2010/main" val="292613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p:cTn id="23"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teacher at center time"/>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2799" r="1279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200" dirty="0" smtClean="0"/>
              <a:t>Position staff</a:t>
            </a:r>
            <a:endParaRPr lang="en-US" sz="3200" dirty="0"/>
          </a:p>
        </p:txBody>
      </p:sp>
      <p:sp>
        <p:nvSpPr>
          <p:cNvPr id="4" name="Content Placeholder 3"/>
          <p:cNvSpPr>
            <a:spLocks noGrp="1"/>
          </p:cNvSpPr>
          <p:nvPr>
            <p:ph type="body" sz="half" idx="2"/>
          </p:nvPr>
        </p:nvSpPr>
        <p:spPr/>
        <p:txBody>
          <a:bodyPr>
            <a:normAutofit/>
          </a:bodyPr>
          <a:lstStyle/>
          <a:p>
            <a:r>
              <a:rPr lang="en-US" sz="2800" dirty="0" smtClean="0"/>
              <a:t>See and hear all children</a:t>
            </a:r>
          </a:p>
          <a:p>
            <a:r>
              <a:rPr lang="en-US" sz="2800" dirty="0" smtClean="0"/>
              <a:t>Stay within easy reach</a:t>
            </a:r>
          </a:p>
          <a:p>
            <a:r>
              <a:rPr lang="en-US" sz="2800" dirty="0" smtClean="0"/>
              <a:t>Attend to children who may need additional support</a:t>
            </a:r>
            <a:endParaRPr lang="en-US" sz="2800" dirty="0"/>
          </a:p>
        </p:txBody>
      </p:sp>
    </p:spTree>
    <p:extLst>
      <p:ext uri="{BB962C8B-B14F-4D97-AF65-F5344CB8AC3E}">
        <p14:creationId xmlns:p14="http://schemas.microsoft.com/office/powerpoint/2010/main" val="244673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circle(in)">
                                      <p:cBhvr>
                                        <p:cTn id="25" dur="20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active supervision of children"/>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117" r="1411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200" dirty="0" smtClean="0"/>
              <a:t>Scan and count</a:t>
            </a:r>
            <a:endParaRPr lang="en-US" sz="3200" dirty="0"/>
          </a:p>
        </p:txBody>
      </p:sp>
      <p:sp>
        <p:nvSpPr>
          <p:cNvPr id="6" name="Text Placeholder 5"/>
          <p:cNvSpPr>
            <a:spLocks noGrp="1"/>
          </p:cNvSpPr>
          <p:nvPr>
            <p:ph type="body" sz="half" idx="2"/>
          </p:nvPr>
        </p:nvSpPr>
        <p:spPr/>
        <p:txBody>
          <a:bodyPr>
            <a:normAutofit fontScale="92500" lnSpcReduction="10000"/>
          </a:bodyPr>
          <a:lstStyle/>
          <a:p>
            <a:r>
              <a:rPr lang="en-US" sz="2400" dirty="0" smtClean="0"/>
              <a:t>Staff are always able to account for the children in their care. They continually scan the entire environment to know where everyone is and what they are doing. They count the children frequently. This is especially important during transitions.</a:t>
            </a:r>
            <a:endParaRPr lang="en-US" sz="2400" dirty="0"/>
          </a:p>
        </p:txBody>
      </p:sp>
    </p:spTree>
    <p:extLst>
      <p:ext uri="{BB962C8B-B14F-4D97-AF65-F5344CB8AC3E}">
        <p14:creationId xmlns:p14="http://schemas.microsoft.com/office/powerpoint/2010/main" val="3832457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42930" y="1185620"/>
            <a:ext cx="8187071" cy="2596793"/>
          </a:xfrm>
        </p:spPr>
        <p:txBody>
          <a:bodyPr>
            <a:normAutofit/>
          </a:bodyPr>
          <a:lstStyle/>
          <a:p>
            <a:r>
              <a:rPr lang="en-US" sz="6000" dirty="0" smtClean="0"/>
              <a:t>What is a fail safe or redundant system?</a:t>
            </a:r>
            <a:endParaRPr lang="en-US" sz="6000" dirty="0"/>
          </a:p>
        </p:txBody>
      </p:sp>
      <p:sp>
        <p:nvSpPr>
          <p:cNvPr id="6" name="Text Placeholder 5"/>
          <p:cNvSpPr>
            <a:spLocks noGrp="1"/>
          </p:cNvSpPr>
          <p:nvPr>
            <p:ph type="body" idx="1"/>
          </p:nvPr>
        </p:nvSpPr>
        <p:spPr>
          <a:xfrm>
            <a:off x="3242930" y="4083803"/>
            <a:ext cx="7017488" cy="2253497"/>
          </a:xfrm>
        </p:spPr>
        <p:txBody>
          <a:bodyPr>
            <a:normAutofit lnSpcReduction="10000"/>
          </a:bodyPr>
          <a:lstStyle/>
          <a:p>
            <a:r>
              <a:rPr lang="en-US" sz="2400" dirty="0" smtClean="0"/>
              <a:t>“A part that has the same function as another part and that exists so that the entire system will not fail if the main part fails”</a:t>
            </a:r>
          </a:p>
          <a:p>
            <a:r>
              <a:rPr lang="en-US" sz="2400" dirty="0"/>
              <a:t>	</a:t>
            </a:r>
            <a:r>
              <a:rPr lang="en-US" sz="1200" dirty="0" smtClean="0"/>
              <a:t>-Merriam webster dictionary</a:t>
            </a:r>
            <a:endParaRPr lang="en-US" sz="2400" dirty="0" smtClean="0"/>
          </a:p>
          <a:p>
            <a:endParaRPr lang="en-US" sz="2400" dirty="0" smtClean="0"/>
          </a:p>
          <a:p>
            <a:endParaRPr lang="en-US" sz="1200" dirty="0"/>
          </a:p>
        </p:txBody>
      </p:sp>
    </p:spTree>
    <p:extLst>
      <p:ext uri="{BB962C8B-B14F-4D97-AF65-F5344CB8AC3E}">
        <p14:creationId xmlns:p14="http://schemas.microsoft.com/office/powerpoint/2010/main" val="135511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listen</a:t>
            </a:r>
            <a:endParaRPr lang="en-US" sz="3200" dirty="0"/>
          </a:p>
        </p:txBody>
      </p:sp>
      <p:sp>
        <p:nvSpPr>
          <p:cNvPr id="6" name="Text Placeholder 5"/>
          <p:cNvSpPr>
            <a:spLocks noGrp="1"/>
          </p:cNvSpPr>
          <p:nvPr>
            <p:ph type="body" sz="half" idx="2"/>
          </p:nvPr>
        </p:nvSpPr>
        <p:spPr/>
        <p:txBody>
          <a:bodyPr>
            <a:normAutofit fontScale="92500" lnSpcReduction="20000"/>
          </a:bodyPr>
          <a:lstStyle/>
          <a:p>
            <a:r>
              <a:rPr lang="en-US" sz="2400" dirty="0" smtClean="0"/>
              <a:t>Specific sounds or the absence of them may signify reason for concern. Staff who are listening closely to children immediately identify signs of potential danger. </a:t>
            </a:r>
            <a:r>
              <a:rPr lang="en-US" sz="2400" dirty="0"/>
              <a:t> </a:t>
            </a:r>
            <a:r>
              <a:rPr lang="en-US" sz="2400" dirty="0" smtClean="0"/>
              <a:t>Think systematically about potential dangers and implement strategies to safeguard children.</a:t>
            </a:r>
            <a:endParaRPr lang="en-US" sz="2400" dirty="0"/>
          </a:p>
        </p:txBody>
      </p:sp>
      <p:pic>
        <p:nvPicPr>
          <p:cNvPr id="1030" name="Picture 6" descr="Image result for teachers and toddlers"/>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315" r="1431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852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7883" y="457200"/>
            <a:ext cx="3301344" cy="1196670"/>
          </a:xfrm>
        </p:spPr>
        <p:txBody>
          <a:bodyPr>
            <a:normAutofit/>
          </a:bodyPr>
          <a:lstStyle/>
          <a:p>
            <a:r>
              <a:rPr lang="en-US" sz="3200" dirty="0" smtClean="0"/>
              <a:t>anticipate</a:t>
            </a:r>
            <a:endParaRPr lang="en-US" sz="3200" dirty="0"/>
          </a:p>
        </p:txBody>
      </p:sp>
      <p:sp>
        <p:nvSpPr>
          <p:cNvPr id="4" name="Text Placeholder 3"/>
          <p:cNvSpPr>
            <a:spLocks noGrp="1"/>
          </p:cNvSpPr>
          <p:nvPr>
            <p:ph type="body" sz="half" idx="2"/>
          </p:nvPr>
        </p:nvSpPr>
        <p:spPr/>
        <p:txBody>
          <a:bodyPr>
            <a:normAutofit fontScale="92500" lnSpcReduction="10000"/>
          </a:bodyPr>
          <a:lstStyle/>
          <a:p>
            <a:r>
              <a:rPr lang="en-US" sz="2400" dirty="0" smtClean="0"/>
              <a:t>Know children’s individual interests and skills</a:t>
            </a:r>
          </a:p>
          <a:p>
            <a:r>
              <a:rPr lang="en-US" sz="2400" dirty="0" smtClean="0"/>
              <a:t>Recognize challenges</a:t>
            </a:r>
          </a:p>
          <a:p>
            <a:r>
              <a:rPr lang="en-US" sz="2400" dirty="0" smtClean="0"/>
              <a:t>Offer support</a:t>
            </a:r>
          </a:p>
          <a:p>
            <a:r>
              <a:rPr lang="en-US" sz="2400" dirty="0" smtClean="0"/>
              <a:t>Staff who know what to expect are better able to protect children from harm.</a:t>
            </a:r>
            <a:endParaRPr lang="en-US" sz="2400" dirty="0"/>
          </a:p>
        </p:txBody>
      </p:sp>
      <p:pic>
        <p:nvPicPr>
          <p:cNvPr id="2050" name="Picture 2" descr="Image result for teachers and toddlers"/>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240" r="1424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19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teachers supervising toddlers"/>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0994" r="2099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37883" y="457200"/>
            <a:ext cx="3595812" cy="1196670"/>
          </a:xfrm>
        </p:spPr>
        <p:txBody>
          <a:bodyPr>
            <a:noAutofit/>
          </a:bodyPr>
          <a:lstStyle/>
          <a:p>
            <a:r>
              <a:rPr lang="en-US" sz="3200" dirty="0" smtClean="0"/>
              <a:t>Engage and redirect</a:t>
            </a:r>
            <a:endParaRPr lang="en-US" sz="3200" dirty="0"/>
          </a:p>
        </p:txBody>
      </p:sp>
      <p:sp>
        <p:nvSpPr>
          <p:cNvPr id="4" name="Text Placeholder 3"/>
          <p:cNvSpPr>
            <a:spLocks noGrp="1"/>
          </p:cNvSpPr>
          <p:nvPr>
            <p:ph type="body" sz="half" idx="2"/>
          </p:nvPr>
        </p:nvSpPr>
        <p:spPr/>
        <p:txBody>
          <a:bodyPr>
            <a:normAutofit/>
          </a:bodyPr>
          <a:lstStyle/>
          <a:p>
            <a:r>
              <a:rPr lang="en-US" sz="2400" dirty="0" smtClean="0"/>
              <a:t>Promote problem solving</a:t>
            </a:r>
          </a:p>
          <a:p>
            <a:r>
              <a:rPr lang="en-US" sz="2400" dirty="0" smtClean="0"/>
              <a:t>Tailor assistance</a:t>
            </a:r>
          </a:p>
          <a:p>
            <a:r>
              <a:rPr lang="en-US" sz="2400" dirty="0" smtClean="0"/>
              <a:t>Provide alternate choices</a:t>
            </a:r>
            <a:endParaRPr lang="en-US" sz="2400" dirty="0"/>
          </a:p>
        </p:txBody>
      </p:sp>
    </p:spTree>
    <p:extLst>
      <p:ext uri="{BB962C8B-B14F-4D97-AF65-F5344CB8AC3E}">
        <p14:creationId xmlns:p14="http://schemas.microsoft.com/office/powerpoint/2010/main" val="202868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Arias’ story</a:t>
            </a:r>
            <a:endParaRPr lang="en-US" dirty="0"/>
          </a:p>
        </p:txBody>
      </p:sp>
      <p:sp>
        <p:nvSpPr>
          <p:cNvPr id="3" name="Content Placeholder 2"/>
          <p:cNvSpPr>
            <a:spLocks noGrp="1"/>
          </p:cNvSpPr>
          <p:nvPr>
            <p:ph idx="1"/>
          </p:nvPr>
        </p:nvSpPr>
        <p:spPr/>
        <p:txBody>
          <a:bodyPr/>
          <a:lstStyle/>
          <a:p>
            <a:r>
              <a:rPr lang="en-US" dirty="0" smtClean="0"/>
              <a:t>Aria is a 2 ½ year old who is learning to use the toilet. She attends a center-based program from 8am-6pm every day. The program offers extended hours, but most children arrive by 9am and leave by 5pm, allowing the program to combine classrooms in the morning and evening.</a:t>
            </a:r>
          </a:p>
          <a:p>
            <a:r>
              <a:rPr lang="en-US" dirty="0" smtClean="0"/>
              <a:t>One evening, the remaining children in Aria’s toddler class move in to the preschool room next door.  Aria’s teacher leaves for the day. The preschool teacher and a substitute are supervising 12 mixed-age children together. The story area and the small manipulatives are available to use while the substitute is cleaning up the rest of the room.  Aria decides she has to use the bathroom. </a:t>
            </a:r>
            <a:endParaRPr lang="en-US" dirty="0"/>
          </a:p>
        </p:txBody>
      </p:sp>
    </p:spTree>
    <p:extLst>
      <p:ext uri="{BB962C8B-B14F-4D97-AF65-F5344CB8AC3E}">
        <p14:creationId xmlns:p14="http://schemas.microsoft.com/office/powerpoint/2010/main" val="2308523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supervision self-reflection</a:t>
            </a:r>
            <a:endParaRPr lang="en-US" dirty="0"/>
          </a:p>
        </p:txBody>
      </p:sp>
      <p:sp>
        <p:nvSpPr>
          <p:cNvPr id="3" name="Content Placeholder 2"/>
          <p:cNvSpPr>
            <a:spLocks noGrp="1"/>
          </p:cNvSpPr>
          <p:nvPr>
            <p:ph sz="half" idx="1"/>
          </p:nvPr>
        </p:nvSpPr>
        <p:spPr/>
        <p:txBody>
          <a:bodyPr>
            <a:normAutofit/>
          </a:bodyPr>
          <a:lstStyle/>
          <a:p>
            <a:r>
              <a:rPr lang="en-US" sz="2400" dirty="0" smtClean="0"/>
              <a:t>Think about how something like Aria’s story might happen in your program.</a:t>
            </a:r>
          </a:p>
          <a:p>
            <a:r>
              <a:rPr lang="en-US" sz="2400" dirty="0" smtClean="0"/>
              <a:t>How do you teach active supervision strategies and support educators to apply these skills every day to avoid unsafe situations? </a:t>
            </a:r>
            <a:endParaRPr lang="en-US" sz="2400" dirty="0"/>
          </a:p>
        </p:txBody>
      </p:sp>
      <p:pic>
        <p:nvPicPr>
          <p:cNvPr id="11266" name="Picture 2" descr="Image result for toddler girl at daycar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48562" y="2595562"/>
            <a:ext cx="3000375"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389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 summary</a:t>
            </a:r>
            <a:endParaRPr lang="en-US" dirty="0"/>
          </a:p>
        </p:txBody>
      </p:sp>
      <p:sp>
        <p:nvSpPr>
          <p:cNvPr id="6" name="Content Placeholder 5"/>
          <p:cNvSpPr>
            <a:spLocks noGrp="1"/>
          </p:cNvSpPr>
          <p:nvPr>
            <p:ph idx="1"/>
          </p:nvPr>
        </p:nvSpPr>
        <p:spPr>
          <a:xfrm>
            <a:off x="1251678" y="1320800"/>
            <a:ext cx="10178322" cy="5537201"/>
          </a:xfrm>
        </p:spPr>
        <p:txBody>
          <a:bodyPr>
            <a:normAutofit lnSpcReduction="10000"/>
          </a:bodyPr>
          <a:lstStyle/>
          <a:p>
            <a:r>
              <a:rPr lang="en-US" dirty="0" smtClean="0"/>
              <a:t>We MUST keep full “attention buckets” by knowing how to focus and maintain attention.  To do this identify &amp; limit distractions as these cause leaks in your “attention bucket.”</a:t>
            </a:r>
          </a:p>
          <a:p>
            <a:r>
              <a:rPr lang="en-US" dirty="0" smtClean="0"/>
              <a:t>REMEMBER: Transitions, especially out of classroom ones, are when the most common incidents of children being left unattended occur. </a:t>
            </a:r>
          </a:p>
          <a:p>
            <a:r>
              <a:rPr lang="en-US" dirty="0" smtClean="0"/>
              <a:t>WCAP classrooms will use a two-step accountability process which will include counting children and taking roll call during all transitions to and from classrooms. This will be done out loud and engage children in the process.</a:t>
            </a:r>
          </a:p>
          <a:p>
            <a:r>
              <a:rPr lang="en-US" dirty="0" smtClean="0"/>
              <a:t>Subs and volunteers will count children after entering the classroom and confirm number with teacher.  IMPORTANT: subs, volunteers, new staff do not have the relationship with children or know them well enough to know how to individualize for them.  Children who are at greater risk for unsafe behaviors should not be put in the direct care of subs, volunteers or new staff due to this higher risk.</a:t>
            </a:r>
          </a:p>
          <a:p>
            <a:r>
              <a:rPr lang="en-US" dirty="0" smtClean="0"/>
              <a:t>Supervisors, coordinators and managers will ask teachers how many children are present when visiting classrooms.</a:t>
            </a:r>
          </a:p>
          <a:p>
            <a:r>
              <a:rPr lang="en-US" dirty="0"/>
              <a:t> </a:t>
            </a:r>
            <a:r>
              <a:rPr lang="en-US" dirty="0" smtClean="0"/>
              <a:t>PREDICT&gt;&gt;&gt;&gt;&gt;&gt;&gt;PREVENT!                                     </a:t>
            </a:r>
            <a:r>
              <a:rPr lang="en-US" i="1" dirty="0" smtClean="0"/>
              <a:t>Everyone has a role in a culture of safety!</a:t>
            </a:r>
            <a:endParaRPr lang="en-US" dirty="0"/>
          </a:p>
        </p:txBody>
      </p:sp>
      <p:sp>
        <p:nvSpPr>
          <p:cNvPr id="2" name="Oval 1"/>
          <p:cNvSpPr/>
          <p:nvPr/>
        </p:nvSpPr>
        <p:spPr>
          <a:xfrm>
            <a:off x="7165731" y="5829301"/>
            <a:ext cx="4484077" cy="86164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45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 start child supervision requirements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1302.47 Safety Practices (5)(iii)</a:t>
            </a:r>
          </a:p>
          <a:p>
            <a:pPr lvl="1"/>
            <a:r>
              <a:rPr lang="en-US" dirty="0" smtClean="0"/>
              <a:t>Appropriate indoor and outdoor supervision of Children at all times</a:t>
            </a:r>
          </a:p>
          <a:p>
            <a:pPr marL="0" indent="0" algn="ctr">
              <a:buNone/>
            </a:pPr>
            <a:endParaRPr lang="en-US" dirty="0"/>
          </a:p>
          <a:p>
            <a:r>
              <a:rPr lang="en-US" dirty="0" smtClean="0"/>
              <a:t>1302.90 Personnel Policies. (c)(1)(v)</a:t>
            </a:r>
          </a:p>
          <a:p>
            <a:pPr lvl="1"/>
            <a:r>
              <a:rPr lang="en-US" dirty="0" smtClean="0"/>
              <a:t>Ensure no child is left alone or unsupervised by staff, consultants, contractors, or volunteers while under their care.</a:t>
            </a:r>
          </a:p>
          <a:p>
            <a:endParaRPr lang="en-US" dirty="0"/>
          </a:p>
          <a:p>
            <a:endParaRPr lang="en-US" dirty="0" smtClean="0"/>
          </a:p>
          <a:p>
            <a:pPr marL="3657600" lvl="8" indent="0">
              <a:buNone/>
            </a:pPr>
            <a:endParaRPr lang="en-US" dirty="0"/>
          </a:p>
        </p:txBody>
      </p:sp>
    </p:spTree>
    <p:extLst>
      <p:ext uri="{BB962C8B-B14F-4D97-AF65-F5344CB8AC3E}">
        <p14:creationId xmlns:p14="http://schemas.microsoft.com/office/powerpoint/2010/main" val="259816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framework</a:t>
            </a:r>
            <a:endParaRPr lang="en-US" dirty="0"/>
          </a:p>
        </p:txBody>
      </p:sp>
      <p:sp>
        <p:nvSpPr>
          <p:cNvPr id="4" name="Isosceles Triangle 3"/>
          <p:cNvSpPr/>
          <p:nvPr/>
        </p:nvSpPr>
        <p:spPr>
          <a:xfrm>
            <a:off x="3816580" y="2131840"/>
            <a:ext cx="5048518" cy="3747752"/>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898524" y="2678806"/>
            <a:ext cx="1596980" cy="369332"/>
          </a:xfrm>
          <a:prstGeom prst="rect">
            <a:avLst/>
          </a:prstGeom>
          <a:noFill/>
        </p:spPr>
        <p:txBody>
          <a:bodyPr wrap="square" rtlCol="0">
            <a:spAutoFit/>
          </a:bodyPr>
          <a:lstStyle/>
          <a:p>
            <a:r>
              <a:rPr lang="en-US" dirty="0" smtClean="0"/>
              <a:t>CHILD</a:t>
            </a:r>
            <a:endParaRPr lang="en-US" dirty="0"/>
          </a:p>
        </p:txBody>
      </p:sp>
      <p:sp>
        <p:nvSpPr>
          <p:cNvPr id="6" name="TextBox 5"/>
          <p:cNvSpPr txBox="1"/>
          <p:nvPr/>
        </p:nvSpPr>
        <p:spPr>
          <a:xfrm>
            <a:off x="4093336" y="5510260"/>
            <a:ext cx="1596980" cy="369332"/>
          </a:xfrm>
          <a:prstGeom prst="rect">
            <a:avLst/>
          </a:prstGeom>
          <a:noFill/>
        </p:spPr>
        <p:txBody>
          <a:bodyPr wrap="square" rtlCol="0">
            <a:spAutoFit/>
          </a:bodyPr>
          <a:lstStyle/>
          <a:p>
            <a:r>
              <a:rPr lang="en-US" dirty="0" smtClean="0"/>
              <a:t>ADULT</a:t>
            </a:r>
            <a:endParaRPr lang="en-US" dirty="0"/>
          </a:p>
        </p:txBody>
      </p:sp>
      <p:sp>
        <p:nvSpPr>
          <p:cNvPr id="7" name="TextBox 6"/>
          <p:cNvSpPr txBox="1"/>
          <p:nvPr/>
        </p:nvSpPr>
        <p:spPr>
          <a:xfrm>
            <a:off x="6892764" y="5510260"/>
            <a:ext cx="1972334" cy="369332"/>
          </a:xfrm>
          <a:prstGeom prst="rect">
            <a:avLst/>
          </a:prstGeom>
          <a:noFill/>
        </p:spPr>
        <p:txBody>
          <a:bodyPr wrap="square" rtlCol="0">
            <a:spAutoFit/>
          </a:bodyPr>
          <a:lstStyle/>
          <a:p>
            <a:r>
              <a:rPr lang="en-US" dirty="0" smtClean="0"/>
              <a:t>ENVIRONMENT</a:t>
            </a:r>
            <a:endParaRPr lang="en-US" dirty="0"/>
          </a:p>
        </p:txBody>
      </p:sp>
    </p:spTree>
    <p:extLst>
      <p:ext uri="{BB962C8B-B14F-4D97-AF65-F5344CB8AC3E}">
        <p14:creationId xmlns:p14="http://schemas.microsoft.com/office/powerpoint/2010/main" val="2995049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A TIME…</a:t>
            </a:r>
            <a:endParaRPr lang="en-US" dirty="0"/>
          </a:p>
        </p:txBody>
      </p:sp>
      <p:sp>
        <p:nvSpPr>
          <p:cNvPr id="4" name="Content Placeholder 3"/>
          <p:cNvSpPr>
            <a:spLocks noGrp="1"/>
          </p:cNvSpPr>
          <p:nvPr>
            <p:ph sz="half" idx="1"/>
          </p:nvPr>
        </p:nvSpPr>
        <p:spPr/>
        <p:txBody>
          <a:bodyPr>
            <a:noAutofit/>
          </a:bodyPr>
          <a:lstStyle/>
          <a:p>
            <a:r>
              <a:rPr lang="en-US" sz="2400" dirty="0" smtClean="0"/>
              <a:t>When a child may have been, or almost was, left unattended.</a:t>
            </a:r>
          </a:p>
          <a:p>
            <a:pPr lvl="1"/>
            <a:r>
              <a:rPr lang="en-US" sz="2000" dirty="0" smtClean="0"/>
              <a:t>Were there any circumstances or factors that might have predicted a child might have been left unattended? </a:t>
            </a:r>
          </a:p>
          <a:p>
            <a:pPr lvl="1"/>
            <a:r>
              <a:rPr lang="en-US" sz="2000" dirty="0" smtClean="0"/>
              <a:t>What could you have done to prevent it? </a:t>
            </a:r>
            <a:endParaRPr lang="en-US" sz="2000" dirty="0"/>
          </a:p>
        </p:txBody>
      </p:sp>
      <p:pic>
        <p:nvPicPr>
          <p:cNvPr id="1030" name="Picture 6" descr="Image result for child left alone im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62737" y="2733675"/>
            <a:ext cx="4772025"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71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Leaving children unattended can be predicted and prevented</a:t>
            </a:r>
            <a:endParaRPr lang="en-US" dirty="0"/>
          </a:p>
        </p:txBody>
      </p:sp>
      <p:pic>
        <p:nvPicPr>
          <p:cNvPr id="2050" name="Picture 2" descr="Image result for child left alone"/>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6383"/>
          <a:stretch/>
        </p:blipFill>
        <p:spPr bwMode="auto">
          <a:xfrm>
            <a:off x="1323023" y="2485622"/>
            <a:ext cx="4399898" cy="32111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hild left alone at the park"/>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48450" y="2494725"/>
            <a:ext cx="4800600" cy="3202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054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EVERYBODY HAS A ROLE IN A CULTURE OF SAFETY</a:t>
            </a:r>
            <a:endParaRPr lang="en-US" dirty="0"/>
          </a:p>
        </p:txBody>
      </p:sp>
    </p:spTree>
    <p:extLst>
      <p:ext uri="{BB962C8B-B14F-4D97-AF65-F5344CB8AC3E}">
        <p14:creationId xmlns:p14="http://schemas.microsoft.com/office/powerpoint/2010/main" val="1530693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actions to create a culture of safety</a:t>
            </a:r>
            <a:br>
              <a:rPr lang="en-US" dirty="0" smtClean="0"/>
            </a:br>
            <a:endParaRPr lang="en-US" dirty="0"/>
          </a:p>
        </p:txBody>
      </p:sp>
      <p:sp>
        <p:nvSpPr>
          <p:cNvPr id="3" name="Content Placeholder 2"/>
          <p:cNvSpPr>
            <a:spLocks noGrp="1"/>
          </p:cNvSpPr>
          <p:nvPr>
            <p:ph idx="1"/>
          </p:nvPr>
        </p:nvSpPr>
        <p:spPr>
          <a:xfrm>
            <a:off x="1251678" y="1874517"/>
            <a:ext cx="5580922" cy="4792984"/>
          </a:xfrm>
        </p:spPr>
        <p:txBody>
          <a:bodyPr>
            <a:noAutofit/>
          </a:bodyPr>
          <a:lstStyle/>
          <a:p>
            <a:pPr marL="457200" indent="-457200">
              <a:buFont typeface="+mj-lt"/>
              <a:buAutoNum type="arabicPeriod"/>
            </a:pPr>
            <a:r>
              <a:rPr lang="en-US" sz="2400" dirty="0" smtClean="0"/>
              <a:t>Use Data to Make Decisions                                </a:t>
            </a:r>
          </a:p>
          <a:p>
            <a:pPr marL="457200" indent="-457200">
              <a:buFont typeface="+mj-lt"/>
              <a:buAutoNum type="arabicPeriod"/>
            </a:pPr>
            <a:r>
              <a:rPr lang="en-US" sz="2400" dirty="0" smtClean="0"/>
              <a:t>Actively Supervise</a:t>
            </a:r>
          </a:p>
          <a:p>
            <a:pPr marL="457200" indent="-457200">
              <a:buFont typeface="+mj-lt"/>
              <a:buAutoNum type="arabicPeriod"/>
            </a:pPr>
            <a:r>
              <a:rPr lang="en-US" sz="2400" dirty="0" smtClean="0"/>
              <a:t>Keep Environments Safe and Secure</a:t>
            </a:r>
          </a:p>
          <a:p>
            <a:pPr marL="457200" indent="-457200">
              <a:buFont typeface="+mj-lt"/>
              <a:buAutoNum type="arabicPeriod"/>
            </a:pPr>
            <a:r>
              <a:rPr lang="en-US" sz="2400" dirty="0" smtClean="0"/>
              <a:t>Make Playgrounds Safe</a:t>
            </a:r>
          </a:p>
          <a:p>
            <a:pPr marL="457200" indent="-457200">
              <a:buFont typeface="+mj-lt"/>
              <a:buAutoNum type="arabicPeriod"/>
            </a:pPr>
            <a:r>
              <a:rPr lang="en-US" sz="2400" dirty="0" smtClean="0"/>
              <a:t>Transport Children Safely</a:t>
            </a:r>
          </a:p>
          <a:p>
            <a:pPr marL="457200" indent="-457200">
              <a:buFont typeface="+mj-lt"/>
              <a:buAutoNum type="arabicPeriod"/>
            </a:pPr>
            <a:r>
              <a:rPr lang="en-US" sz="2400" dirty="0" smtClean="0"/>
              <a:t>Report Child Abuse and Neglect</a:t>
            </a:r>
          </a:p>
          <a:p>
            <a:pPr marL="457200" indent="-457200">
              <a:buFont typeface="+mj-lt"/>
              <a:buAutoNum type="arabicPeriod"/>
            </a:pPr>
            <a:r>
              <a:rPr lang="en-US" sz="2400" dirty="0" smtClean="0"/>
              <a:t>Be Aware of Changes that Impact Safety</a:t>
            </a:r>
          </a:p>
          <a:p>
            <a:pPr marL="457200" indent="-457200">
              <a:buFont typeface="+mj-lt"/>
              <a:buAutoNum type="arabicPeriod"/>
            </a:pPr>
            <a:r>
              <a:rPr lang="en-US" sz="2400" dirty="0" smtClean="0"/>
              <a:t>Model Safe Behaviors</a:t>
            </a:r>
          </a:p>
          <a:p>
            <a:pPr marL="457200" indent="-457200">
              <a:buFont typeface="+mj-lt"/>
              <a:buAutoNum type="arabicPeriod"/>
            </a:pPr>
            <a:r>
              <a:rPr lang="en-US" sz="2400" dirty="0" smtClean="0"/>
              <a:t>Teach Families about Safety</a:t>
            </a:r>
          </a:p>
          <a:p>
            <a:pPr marL="457200" indent="-457200">
              <a:buFont typeface="+mj-lt"/>
              <a:buAutoNum type="arabicPeriod"/>
            </a:pPr>
            <a:r>
              <a:rPr lang="en-US" sz="2400" dirty="0" smtClean="0"/>
              <a:t>Know your Children and Families</a:t>
            </a:r>
          </a:p>
        </p:txBody>
      </p:sp>
    </p:spTree>
    <p:extLst>
      <p:ext uri="{BB962C8B-B14F-4D97-AF65-F5344CB8AC3E}">
        <p14:creationId xmlns:p14="http://schemas.microsoft.com/office/powerpoint/2010/main" val="345424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Actively supervise</a:t>
            </a:r>
            <a:endParaRPr lang="en-US" dirty="0"/>
          </a:p>
        </p:txBody>
      </p:sp>
      <p:pic>
        <p:nvPicPr>
          <p:cNvPr id="3074" name="Picture 2" descr="Image result for traffic co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43425" y="2286000"/>
            <a:ext cx="3594100" cy="359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661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2930" y="1139125"/>
            <a:ext cx="8187071" cy="1767634"/>
          </a:xfrm>
        </p:spPr>
        <p:txBody>
          <a:bodyPr>
            <a:normAutofit/>
          </a:bodyPr>
          <a:lstStyle/>
          <a:p>
            <a:r>
              <a:rPr lang="en-US" sz="6000" dirty="0" smtClean="0"/>
              <a:t>What is active supervision?</a:t>
            </a:r>
            <a:endParaRPr lang="en-US" sz="6000" dirty="0"/>
          </a:p>
        </p:txBody>
      </p:sp>
      <p:sp>
        <p:nvSpPr>
          <p:cNvPr id="3" name="Content Placeholder 2"/>
          <p:cNvSpPr>
            <a:spLocks noGrp="1"/>
          </p:cNvSpPr>
          <p:nvPr>
            <p:ph type="body" idx="1"/>
          </p:nvPr>
        </p:nvSpPr>
        <p:spPr>
          <a:xfrm>
            <a:off x="3242930" y="3463871"/>
            <a:ext cx="7017488" cy="2647045"/>
          </a:xfrm>
        </p:spPr>
        <p:txBody>
          <a:bodyPr>
            <a:normAutofit fontScale="85000" lnSpcReduction="20000"/>
          </a:bodyPr>
          <a:lstStyle/>
          <a:p>
            <a:pPr marL="457200" indent="-457200">
              <a:buFont typeface="+mj-lt"/>
              <a:buAutoNum type="arabicPeriod"/>
            </a:pPr>
            <a:r>
              <a:rPr lang="en-US" sz="2800" dirty="0" smtClean="0"/>
              <a:t>Set up the environment</a:t>
            </a:r>
          </a:p>
          <a:p>
            <a:pPr marL="457200" indent="-457200">
              <a:buFont typeface="+mj-lt"/>
              <a:buAutoNum type="arabicPeriod"/>
            </a:pPr>
            <a:r>
              <a:rPr lang="en-US" sz="2800" dirty="0" smtClean="0"/>
              <a:t>Position staff</a:t>
            </a:r>
          </a:p>
          <a:p>
            <a:pPr marL="457200" indent="-457200">
              <a:buFont typeface="+mj-lt"/>
              <a:buAutoNum type="arabicPeriod"/>
            </a:pPr>
            <a:r>
              <a:rPr lang="en-US" sz="2800" dirty="0" smtClean="0"/>
              <a:t>Scan and count</a:t>
            </a:r>
          </a:p>
          <a:p>
            <a:pPr marL="457200" indent="-457200">
              <a:buFont typeface="+mj-lt"/>
              <a:buAutoNum type="arabicPeriod"/>
            </a:pPr>
            <a:r>
              <a:rPr lang="en-US" sz="2800" dirty="0" smtClean="0"/>
              <a:t>Listen </a:t>
            </a:r>
          </a:p>
          <a:p>
            <a:pPr marL="457200" indent="-457200">
              <a:buFont typeface="+mj-lt"/>
              <a:buAutoNum type="arabicPeriod"/>
            </a:pPr>
            <a:r>
              <a:rPr lang="en-US" sz="2800" dirty="0" smtClean="0"/>
              <a:t>Anticipate children’s behavior</a:t>
            </a:r>
          </a:p>
          <a:p>
            <a:pPr marL="457200" indent="-457200">
              <a:buFont typeface="+mj-lt"/>
              <a:buAutoNum type="arabicPeriod"/>
            </a:pPr>
            <a:r>
              <a:rPr lang="en-US" sz="2800" dirty="0" smtClean="0"/>
              <a:t>Engage and redirect</a:t>
            </a:r>
            <a:endParaRPr lang="en-US" sz="2800" dirty="0"/>
          </a:p>
        </p:txBody>
      </p:sp>
    </p:spTree>
    <p:extLst>
      <p:ext uri="{BB962C8B-B14F-4D97-AF65-F5344CB8AC3E}">
        <p14:creationId xmlns:p14="http://schemas.microsoft.com/office/powerpoint/2010/main" val="143563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209</TotalTime>
  <Words>786</Words>
  <Application>Microsoft Office PowerPoint</Application>
  <PresentationFormat>Widescreen</PresentationFormat>
  <Paragraphs>79</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Gill Sans MT</vt:lpstr>
      <vt:lpstr>Impact</vt:lpstr>
      <vt:lpstr>Badge</vt:lpstr>
      <vt:lpstr>Active supervision</vt:lpstr>
      <vt:lpstr>Head start child supervision requirements</vt:lpstr>
      <vt:lpstr>Prevention framework</vt:lpstr>
      <vt:lpstr>REMEMBER A TIME…</vt:lpstr>
      <vt:lpstr>Leaving children unattended can be predicted and prevented</vt:lpstr>
      <vt:lpstr>EVERYBODY HAS A ROLE IN A CULTURE OF SAFETY</vt:lpstr>
      <vt:lpstr>10 actions to create a culture of safety </vt:lpstr>
      <vt:lpstr>Actively supervise</vt:lpstr>
      <vt:lpstr>What is active supervision?</vt:lpstr>
      <vt:lpstr>Set up the environment</vt:lpstr>
      <vt:lpstr>Position staff</vt:lpstr>
      <vt:lpstr>Scan and count</vt:lpstr>
      <vt:lpstr>What is a fail safe or redundant system?</vt:lpstr>
      <vt:lpstr>listen</vt:lpstr>
      <vt:lpstr>anticipate</vt:lpstr>
      <vt:lpstr>Engage and redirect</vt:lpstr>
      <vt:lpstr>Arias’ story</vt:lpstr>
      <vt:lpstr>Active supervision self-reflection</vt:lpstr>
      <vt:lpstr>In 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supervision</dc:title>
  <dc:creator>Sawyer, Mandie</dc:creator>
  <cp:lastModifiedBy>Dowling, Mary new</cp:lastModifiedBy>
  <cp:revision>27</cp:revision>
  <cp:lastPrinted>2017-11-28T20:46:59Z</cp:lastPrinted>
  <dcterms:created xsi:type="dcterms:W3CDTF">2017-07-26T19:13:49Z</dcterms:created>
  <dcterms:modified xsi:type="dcterms:W3CDTF">2017-11-28T20:53:41Z</dcterms:modified>
</cp:coreProperties>
</file>